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1223" r:id="rId2"/>
    <p:sldId id="122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456" r:id="rId14"/>
    <p:sldId id="968" r:id="rId15"/>
    <p:sldId id="974" r:id="rId16"/>
    <p:sldId id="1171" r:id="rId17"/>
    <p:sldId id="1210" r:id="rId18"/>
    <p:sldId id="1172" r:id="rId19"/>
    <p:sldId id="1173" r:id="rId20"/>
    <p:sldId id="1213" r:id="rId21"/>
    <p:sldId id="1214" r:id="rId22"/>
    <p:sldId id="1183" r:id="rId23"/>
    <p:sldId id="1215" r:id="rId24"/>
    <p:sldId id="463" r:id="rId25"/>
    <p:sldId id="1217" r:id="rId26"/>
    <p:sldId id="1218" r:id="rId27"/>
    <p:sldId id="1219" r:id="rId28"/>
    <p:sldId id="1220" r:id="rId29"/>
    <p:sldId id="1221" r:id="rId30"/>
    <p:sldId id="1216" r:id="rId31"/>
    <p:sldId id="1224" r:id="rId32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F5825FF-20FA-4C2B-BEDD-26B3F70AE51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5B7E78F-E596-4D7F-B277-A0E675CB3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4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531">
              <a:defRPr/>
            </a:pPr>
            <a:fld id="{866D725F-8144-4852-8C0E-C3FC8F3B9F23}" type="slidenum">
              <a:rPr lang="en-US">
                <a:solidFill>
                  <a:prstClr val="black"/>
                </a:solidFill>
                <a:latin typeface="Calibri"/>
              </a:rPr>
              <a:pPr defTabSz="966531"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05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531">
              <a:defRPr/>
            </a:pPr>
            <a:fld id="{866D725F-8144-4852-8C0E-C3FC8F3B9F23}" type="slidenum">
              <a:rPr lang="en-US">
                <a:solidFill>
                  <a:prstClr val="black"/>
                </a:solidFill>
                <a:latin typeface="Calibri"/>
              </a:rPr>
              <a:pPr defTabSz="966531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944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F908B-F347-C642-904F-4370732949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1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75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4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55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WNTOW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xmlns="" id="{78059BAA-3E81-41F8-893C-5AD7CC7B1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0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51C75D-5AC9-4000-86E0-E94DAF849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2"/>
            <a:ext cx="9144000" cy="514097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2D9D32C-570B-4C0C-A563-F74F6B8E18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699" y="175453"/>
            <a:ext cx="7488600" cy="94773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300" b="1" spc="4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51191A-6C02-445A-ABDC-EFA25CA8F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700" y="1066034"/>
            <a:ext cx="7488599" cy="304800"/>
          </a:xfrm>
        </p:spPr>
        <p:txBody>
          <a:bodyPr t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947905-025E-40C7-901E-111AA8B34E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1" y="2181237"/>
            <a:ext cx="3834887" cy="11877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199661-5117-4420-92F0-91D14C700C7C}"/>
              </a:ext>
            </a:extLst>
          </p:cNvPr>
          <p:cNvSpPr txBox="1"/>
          <p:nvPr userDrawn="1"/>
        </p:nvSpPr>
        <p:spPr>
          <a:xfrm>
            <a:off x="403503" y="4683559"/>
            <a:ext cx="344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Los Angeles Tourism &amp; Convention Board</a:t>
            </a:r>
          </a:p>
        </p:txBody>
      </p:sp>
    </p:spTree>
    <p:extLst>
      <p:ext uri="{BB962C8B-B14F-4D97-AF65-F5344CB8AC3E}">
        <p14:creationId xmlns:p14="http://schemas.microsoft.com/office/powerpoint/2010/main" val="368446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SLIDE 1 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2660EC1-5F22-475A-8814-D03B5F40CA65}"/>
              </a:ext>
            </a:extLst>
          </p:cNvPr>
          <p:cNvSpPr/>
          <p:nvPr userDrawn="1"/>
        </p:nvSpPr>
        <p:spPr>
          <a:xfrm>
            <a:off x="2" y="4457194"/>
            <a:ext cx="9144000" cy="6863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453EFC-67C5-4504-B7C4-2DC7F7F6E1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288" y="992981"/>
            <a:ext cx="8517434" cy="33768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spc="0" baseline="0">
                <a:solidFill>
                  <a:schemeClr val="tx1"/>
                </a:solidFill>
              </a:defRPr>
            </a:lvl1pPr>
            <a:lvl2pPr>
              <a:defRPr sz="1200" spc="0" baseline="0">
                <a:solidFill>
                  <a:schemeClr val="tx1"/>
                </a:solidFill>
              </a:defRPr>
            </a:lvl2pPr>
            <a:lvl3pPr marL="856736" indent="-171347">
              <a:buFont typeface="Wingdings" panose="05000000000000000000" pitchFamily="2" charset="2"/>
              <a:buChar char="§"/>
              <a:defRPr sz="1200" spc="0" baseline="0">
                <a:solidFill>
                  <a:schemeClr val="tx1"/>
                </a:solidFill>
              </a:defRPr>
            </a:lvl3pPr>
            <a:lvl4pPr>
              <a:defRPr sz="1200" spc="0" baseline="0">
                <a:solidFill>
                  <a:schemeClr val="tx1"/>
                </a:solidFill>
              </a:defRPr>
            </a:lvl4pPr>
            <a:lvl5pPr>
              <a:defRPr sz="1200" spc="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C94E41D3-D294-44EF-9AB8-4705C872F2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80383" y="4760714"/>
            <a:ext cx="416105" cy="100013"/>
          </a:xfrm>
          <a:prstGeom prst="rect">
            <a:avLst/>
          </a:prstGeom>
        </p:spPr>
        <p:txBody>
          <a:bodyPr anchor="ctr"/>
          <a:lstStyle>
            <a:lvl1pPr algn="r">
              <a:defRPr sz="638">
                <a:solidFill>
                  <a:schemeClr val="bg1"/>
                </a:solidFill>
              </a:defRPr>
            </a:lvl1pPr>
          </a:lstStyle>
          <a:p>
            <a:fld id="{AD827F02-584E-461F-9588-3A80E93183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xmlns="" id="{ACED1B1F-2A7F-4C82-9F0F-0FA986931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28" y="472966"/>
            <a:ext cx="8522196" cy="480299"/>
          </a:xfrm>
          <a:prstGeom prst="rect">
            <a:avLst/>
          </a:prstGeom>
        </p:spPr>
        <p:txBody>
          <a:bodyPr vert="horz" lIns="91432" tIns="45717" rIns="91432" bIns="0" rtlCol="0" anchor="ctr">
            <a:noAutofit/>
          </a:bodyPr>
          <a:lstStyle>
            <a:lvl1pPr>
              <a:defRPr>
                <a:solidFill>
                  <a:srgbClr val="1AC2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6D6838-7A5D-4A63-90AD-86C5AB82075B}"/>
              </a:ext>
            </a:extLst>
          </p:cNvPr>
          <p:cNvSpPr txBox="1"/>
          <p:nvPr userDrawn="1"/>
        </p:nvSpPr>
        <p:spPr>
          <a:xfrm>
            <a:off x="403504" y="4683561"/>
            <a:ext cx="34438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Los Angeles Tourism &amp; Convention Board</a:t>
            </a:r>
          </a:p>
        </p:txBody>
      </p:sp>
    </p:spTree>
    <p:extLst>
      <p:ext uri="{BB962C8B-B14F-4D97-AF65-F5344CB8AC3E}">
        <p14:creationId xmlns:p14="http://schemas.microsoft.com/office/powerpoint/2010/main" val="97138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4 PICTURES ORAN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0F72702-18D2-4AD9-A331-46E3E37A2FB0}"/>
              </a:ext>
            </a:extLst>
          </p:cNvPr>
          <p:cNvSpPr/>
          <p:nvPr userDrawn="1"/>
        </p:nvSpPr>
        <p:spPr>
          <a:xfrm>
            <a:off x="1" y="4457193"/>
            <a:ext cx="9144000" cy="6863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xmlns="" id="{2CE1716C-A807-404D-9948-ABD24B723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27" y="472966"/>
            <a:ext cx="8522196" cy="480299"/>
          </a:xfrm>
          <a:prstGeom prst="rect">
            <a:avLst/>
          </a:prstGeom>
        </p:spPr>
        <p:txBody>
          <a:bodyPr vert="horz" lIns="91432" tIns="45717" rIns="91432" bIns="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00CDB3-3CD9-46AF-804F-CBB0982FC2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724" y="1634288"/>
            <a:ext cx="2002384" cy="141323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151E7FC8-A6E0-4697-A326-34AB98210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41539" y="1634288"/>
            <a:ext cx="2002384" cy="141323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CEA5657-2E9B-4320-BCEA-2F99AF6F37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3353" y="1634288"/>
            <a:ext cx="2002384" cy="141323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1772E77-CDDE-444C-8837-1C4926E2F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5167" y="1634288"/>
            <a:ext cx="2002384" cy="141323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6EDB875C-E91B-446A-8646-AA2885A8A8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174" y="3047525"/>
            <a:ext cx="2001934" cy="80130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342797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7FA186AE-3933-4784-A276-96D16CAEAF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1087" y="3047525"/>
            <a:ext cx="2002384" cy="80130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342797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3909041A-F745-42B9-8C30-8BC35F57DF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33354" y="3047525"/>
            <a:ext cx="2002384" cy="80130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342797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xmlns="" id="{68852674-177D-4819-B54C-8CE8FF6E13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25167" y="3047525"/>
            <a:ext cx="2002384" cy="80130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342797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xmlns="" id="{6A39EF1A-9030-49AE-93C8-98F03059EAE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580383" y="4760714"/>
            <a:ext cx="416105" cy="100013"/>
          </a:xfrm>
          <a:prstGeom prst="rect">
            <a:avLst/>
          </a:prstGeom>
        </p:spPr>
        <p:txBody>
          <a:bodyPr anchor="ctr"/>
          <a:lstStyle>
            <a:lvl1pPr algn="r">
              <a:defRPr sz="638">
                <a:solidFill>
                  <a:schemeClr val="bg1"/>
                </a:solidFill>
              </a:defRPr>
            </a:lvl1pPr>
          </a:lstStyle>
          <a:p>
            <a:fld id="{AD827F02-584E-461F-9588-3A80E93183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834D99-F3B7-4976-89A1-33F2958A154E}"/>
              </a:ext>
            </a:extLst>
          </p:cNvPr>
          <p:cNvSpPr txBox="1"/>
          <p:nvPr userDrawn="1"/>
        </p:nvSpPr>
        <p:spPr>
          <a:xfrm>
            <a:off x="403503" y="4683560"/>
            <a:ext cx="34438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Los Angeles Tourism &amp; Convention Board</a:t>
            </a:r>
          </a:p>
        </p:txBody>
      </p:sp>
    </p:spTree>
    <p:extLst>
      <p:ext uri="{BB962C8B-B14F-4D97-AF65-F5344CB8AC3E}">
        <p14:creationId xmlns:p14="http://schemas.microsoft.com/office/powerpoint/2010/main" val="30777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DY SLIDE 1 BLU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453EFC-67C5-4504-B7C4-2DC7F7F6E1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288" y="992981"/>
            <a:ext cx="8517434" cy="33768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spc="0" baseline="0">
                <a:solidFill>
                  <a:schemeClr val="tx1"/>
                </a:solidFill>
              </a:defRPr>
            </a:lvl1pPr>
            <a:lvl2pPr>
              <a:defRPr sz="1200" spc="0" baseline="0">
                <a:solidFill>
                  <a:schemeClr val="tx1"/>
                </a:solidFill>
              </a:defRPr>
            </a:lvl2pPr>
            <a:lvl3pPr marL="856221" indent="-171243">
              <a:buFont typeface="Wingdings" panose="05000000000000000000" pitchFamily="2" charset="2"/>
              <a:buChar char="§"/>
              <a:defRPr sz="1200" spc="0" baseline="0">
                <a:solidFill>
                  <a:schemeClr val="tx1"/>
                </a:solidFill>
              </a:defRPr>
            </a:lvl3pPr>
            <a:lvl4pPr>
              <a:defRPr sz="1200" spc="0" baseline="0">
                <a:solidFill>
                  <a:schemeClr val="tx1"/>
                </a:solidFill>
              </a:defRPr>
            </a:lvl4pPr>
            <a:lvl5pPr>
              <a:defRPr sz="1200" spc="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C94E41D3-D294-44EF-9AB8-4705C872F2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80383" y="4760714"/>
            <a:ext cx="416105" cy="100013"/>
          </a:xfrm>
          <a:prstGeom prst="rect">
            <a:avLst/>
          </a:prstGeom>
        </p:spPr>
        <p:txBody>
          <a:bodyPr anchor="ctr"/>
          <a:lstStyle>
            <a:lvl1pPr algn="r">
              <a:defRPr sz="638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D827F02-584E-461F-9588-3A80E93183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xmlns="" id="{ACED1B1F-2A7F-4C82-9F0F-0FA986931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29" y="472966"/>
            <a:ext cx="8522196" cy="480299"/>
          </a:xfrm>
          <a:prstGeom prst="rect">
            <a:avLst/>
          </a:prstGeom>
        </p:spPr>
        <p:txBody>
          <a:bodyPr vert="horz" lIns="91432" tIns="45717" rIns="91432" bIns="0" rtlCol="0" anchor="ctr">
            <a:noAutofit/>
          </a:bodyPr>
          <a:lstStyle>
            <a:lvl1pPr>
              <a:defRPr>
                <a:solidFill>
                  <a:srgbClr val="1AC2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6D6838-7A5D-4A63-90AD-86C5AB82075B}"/>
              </a:ext>
            </a:extLst>
          </p:cNvPr>
          <p:cNvSpPr txBox="1"/>
          <p:nvPr userDrawn="1"/>
        </p:nvSpPr>
        <p:spPr>
          <a:xfrm>
            <a:off x="403506" y="4683564"/>
            <a:ext cx="34438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2"/>
                </a:solidFill>
              </a:rPr>
              <a:t>Los Angeles Tourism &amp; Convention Board</a:t>
            </a:r>
          </a:p>
        </p:txBody>
      </p:sp>
    </p:spTree>
    <p:extLst>
      <p:ext uri="{BB962C8B-B14F-4D97-AF65-F5344CB8AC3E}">
        <p14:creationId xmlns:p14="http://schemas.microsoft.com/office/powerpoint/2010/main" val="249250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WITH PICTURE 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E42CD6-1427-40F9-AEEF-9998FBC6D2CA}"/>
              </a:ext>
            </a:extLst>
          </p:cNvPr>
          <p:cNvSpPr/>
          <p:nvPr userDrawn="1"/>
        </p:nvSpPr>
        <p:spPr>
          <a:xfrm>
            <a:off x="2" y="4457196"/>
            <a:ext cx="9144000" cy="6863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95527" y="472966"/>
            <a:ext cx="4694408" cy="480299"/>
          </a:xfrm>
          <a:prstGeom prst="rect">
            <a:avLst/>
          </a:prstGeom>
        </p:spPr>
        <p:txBody>
          <a:bodyPr vert="horz" lIns="91432" tIns="45717" rIns="91432" bIns="0" rtlCol="0" anchor="ctr">
            <a:noAutofit/>
          </a:bodyPr>
          <a:lstStyle>
            <a:lvl1pPr>
              <a:defRPr>
                <a:solidFill>
                  <a:srgbClr val="1AC2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453EFC-67C5-4504-B7C4-2DC7F7F6E1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288" y="992981"/>
            <a:ext cx="4691785" cy="33768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spc="0" baseline="0">
                <a:solidFill>
                  <a:schemeClr val="tx1"/>
                </a:solidFill>
              </a:defRPr>
            </a:lvl1pPr>
            <a:lvl2pPr>
              <a:defRPr sz="1200" spc="0" baseline="0">
                <a:solidFill>
                  <a:schemeClr val="tx1"/>
                </a:solidFill>
              </a:defRPr>
            </a:lvl2pPr>
            <a:lvl3pPr marL="856478" indent="-171295">
              <a:buFont typeface="Wingdings" panose="05000000000000000000" pitchFamily="2" charset="2"/>
              <a:buChar char="§"/>
              <a:defRPr sz="1200" spc="0" baseline="0">
                <a:solidFill>
                  <a:schemeClr val="tx1"/>
                </a:solidFill>
              </a:defRPr>
            </a:lvl3pPr>
            <a:lvl4pPr>
              <a:defRPr sz="1200" spc="0" baseline="0">
                <a:solidFill>
                  <a:schemeClr val="tx1"/>
                </a:solidFill>
              </a:defRPr>
            </a:lvl4pPr>
            <a:lvl5pPr>
              <a:defRPr sz="1200" spc="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AA859B-031E-49D1-9E3F-3C5B076F1C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80383" y="4760714"/>
            <a:ext cx="416105" cy="100013"/>
          </a:xfrm>
          <a:prstGeom prst="rect">
            <a:avLst/>
          </a:prstGeom>
        </p:spPr>
        <p:txBody>
          <a:bodyPr anchor="ctr"/>
          <a:lstStyle>
            <a:lvl1pPr algn="r">
              <a:defRPr sz="638">
                <a:solidFill>
                  <a:schemeClr val="bg1"/>
                </a:solidFill>
              </a:defRPr>
            </a:lvl1pPr>
          </a:lstStyle>
          <a:p>
            <a:fld id="{AD827F02-584E-461F-9588-3A80E93183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F9E45722-380F-4F4E-B70D-AD10583CCD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3328" y="211020"/>
            <a:ext cx="3572806" cy="4046291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999251-BB66-4C76-ADE7-E12166022E3E}"/>
              </a:ext>
            </a:extLst>
          </p:cNvPr>
          <p:cNvSpPr txBox="1"/>
          <p:nvPr userDrawn="1"/>
        </p:nvSpPr>
        <p:spPr>
          <a:xfrm>
            <a:off x="403505" y="4683563"/>
            <a:ext cx="34438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Los Angeles Tourism &amp; Convention Board</a:t>
            </a:r>
          </a:p>
        </p:txBody>
      </p:sp>
    </p:spTree>
    <p:extLst>
      <p:ext uri="{BB962C8B-B14F-4D97-AF65-F5344CB8AC3E}">
        <p14:creationId xmlns:p14="http://schemas.microsoft.com/office/powerpoint/2010/main" val="21492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SLIDE 1 ORANG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453EFC-67C5-4504-B7C4-2DC7F7F6E1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288" y="992981"/>
            <a:ext cx="8517434" cy="33768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spc="0" baseline="0">
                <a:solidFill>
                  <a:schemeClr val="tx1"/>
                </a:solidFill>
              </a:defRPr>
            </a:lvl1pPr>
            <a:lvl2pPr>
              <a:defRPr sz="1200" spc="0" baseline="0">
                <a:solidFill>
                  <a:schemeClr val="tx1"/>
                </a:solidFill>
              </a:defRPr>
            </a:lvl2pPr>
            <a:lvl3pPr marL="856478" indent="-171295">
              <a:buFont typeface="Wingdings" panose="05000000000000000000" pitchFamily="2" charset="2"/>
              <a:buChar char="§"/>
              <a:defRPr sz="1200" spc="0" baseline="0">
                <a:solidFill>
                  <a:schemeClr val="tx1"/>
                </a:solidFill>
              </a:defRPr>
            </a:lvl3pPr>
            <a:lvl4pPr>
              <a:defRPr sz="1200" spc="0" baseline="0">
                <a:solidFill>
                  <a:schemeClr val="tx1"/>
                </a:solidFill>
              </a:defRPr>
            </a:lvl4pPr>
            <a:lvl5pPr>
              <a:defRPr sz="1200" spc="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xmlns="" id="{ACED1B1F-2A7F-4C82-9F0F-0FA986931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28" y="472966"/>
            <a:ext cx="8522196" cy="480299"/>
          </a:xfrm>
          <a:prstGeom prst="rect">
            <a:avLst/>
          </a:prstGeom>
        </p:spPr>
        <p:txBody>
          <a:bodyPr vert="horz" lIns="91432" tIns="45717" rIns="91432" bIns="0" rtlCol="0" anchor="ctr">
            <a:noAutofit/>
          </a:bodyPr>
          <a:lstStyle>
            <a:lvl1pPr>
              <a:defRPr>
                <a:solidFill>
                  <a:srgbClr val="FB8E4B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C94E41D3-D294-44EF-9AB8-4705C872F2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80383" y="4760714"/>
            <a:ext cx="416105" cy="100013"/>
          </a:xfrm>
          <a:prstGeom prst="rect">
            <a:avLst/>
          </a:prstGeom>
        </p:spPr>
        <p:txBody>
          <a:bodyPr anchor="ctr"/>
          <a:lstStyle>
            <a:lvl1pPr algn="r">
              <a:defRPr sz="638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D827F02-584E-461F-9588-3A80E93183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367503-0234-4C3E-A110-AA33F618B32B}"/>
              </a:ext>
            </a:extLst>
          </p:cNvPr>
          <p:cNvSpPr txBox="1"/>
          <p:nvPr userDrawn="1"/>
        </p:nvSpPr>
        <p:spPr>
          <a:xfrm>
            <a:off x="403505" y="4683563"/>
            <a:ext cx="34438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1"/>
                </a:solidFill>
              </a:rPr>
              <a:t>Los Angeles Tourism &amp; Convention Board</a:t>
            </a:r>
          </a:p>
        </p:txBody>
      </p:sp>
    </p:spTree>
    <p:extLst>
      <p:ext uri="{BB962C8B-B14F-4D97-AF65-F5344CB8AC3E}">
        <p14:creationId xmlns:p14="http://schemas.microsoft.com/office/powerpoint/2010/main" val="33278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ALM SUNSE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6D97EA-B50E-4858-A565-CD2EDCEC01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" b="15018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9DEFD7-A950-4805-9CFB-BF06DE42D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62"/>
            <a:ext cx="9144000" cy="514097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2D9D32C-570B-4C0C-A563-F74F6B8E18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699" y="231031"/>
            <a:ext cx="7488600" cy="94773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99" b="1" spc="4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51191A-6C02-445A-ABDC-EFA25CA8F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701" y="1121612"/>
            <a:ext cx="7488599" cy="304800"/>
          </a:xfrm>
        </p:spPr>
        <p:txBody>
          <a:bodyPr t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5787FD-6868-4644-BBBB-79FAD851BD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1" y="3339349"/>
            <a:ext cx="3834887" cy="11877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6331690-57D9-4FC7-8F04-7DCF93F6310D}"/>
              </a:ext>
            </a:extLst>
          </p:cNvPr>
          <p:cNvSpPr txBox="1"/>
          <p:nvPr userDrawn="1"/>
        </p:nvSpPr>
        <p:spPr>
          <a:xfrm>
            <a:off x="403504" y="4683559"/>
            <a:ext cx="344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Los Angeles Tourism &amp; Convention Board</a:t>
            </a:r>
          </a:p>
        </p:txBody>
      </p:sp>
    </p:spTree>
    <p:extLst>
      <p:ext uri="{BB962C8B-B14F-4D97-AF65-F5344CB8AC3E}">
        <p14:creationId xmlns:p14="http://schemas.microsoft.com/office/powerpoint/2010/main" val="90287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8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0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2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9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3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4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62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6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DA8EA-0E89-49C5-963F-50C7DF11861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C8380-D610-40EE-AA9E-DDC19B51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6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press.fourseasons.com/news-releases/2020/lead-with-care-program/?_ga=2.206425109.722277171.1589810028-1418793134.1589810028" TargetMode="External"/><Relationship Id="rId13" Type="http://schemas.openxmlformats.org/officeDocument/2006/relationships/hyperlink" Target="https://www.airbnb.com/resources/hosting-homes/a/coming-soon-a-new-enhanced-cleaning-initiative-for-hosts-183" TargetMode="External"/><Relationship Id="rId3" Type="http://schemas.openxmlformats.org/officeDocument/2006/relationships/hyperlink" Target="https://newsroom.hilton.com/corporate/news/hilton-defining-new-standard-of-cleanliness" TargetMode="External"/><Relationship Id="rId7" Type="http://schemas.openxmlformats.org/officeDocument/2006/relationships/hyperlink" Target="https://www.omnihotels.com/omni-safe-and-clean" TargetMode="External"/><Relationship Id="rId12" Type="http://schemas.openxmlformats.org/officeDocument/2006/relationships/hyperlink" Target="https://cdn.loewshotels.com/loewshotels.com-2466770763/cms/pressroom/lhco_standards_2020.pdf" TargetMode="External"/><Relationship Id="rId17" Type="http://schemas.openxmlformats.org/officeDocument/2006/relationships/hyperlink" Target="https://www.ahla.com/safestay" TargetMode="External"/><Relationship Id="rId2" Type="http://schemas.openxmlformats.org/officeDocument/2006/relationships/hyperlink" Target="https://clean.marriott.com/" TargetMode="External"/><Relationship Id="rId16" Type="http://schemas.openxmlformats.org/officeDocument/2006/relationships/hyperlink" Target="https://www.extendedstayamerica.com/stay-confident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hyatt.com/info/global-care-and-cleanliness-commitment" TargetMode="External"/><Relationship Id="rId11" Type="http://schemas.openxmlformats.org/officeDocument/2006/relationships/hyperlink" Target="https://www.bestwestern.com/en_US/hotels/discover-best-western/we-care-clean.html" TargetMode="External"/><Relationship Id="rId5" Type="http://schemas.openxmlformats.org/officeDocument/2006/relationships/hyperlink" Target="https://www.ihgplc.com/en/news-and-media/news-releases/2020/ihg-offers-a-fresh-take-on-clean" TargetMode="External"/><Relationship Id="rId15" Type="http://schemas.openxmlformats.org/officeDocument/2006/relationships/hyperlink" Target="https://www.redroof.com/coronavirus-notice" TargetMode="External"/><Relationship Id="rId10" Type="http://schemas.openxmlformats.org/officeDocument/2006/relationships/hyperlink" Target="http://media.choicehotels.com/2020-05-04-Choice-Hotels-Announces-Commitment-To-Clean-Initiative" TargetMode="External"/><Relationship Id="rId4" Type="http://schemas.openxmlformats.org/officeDocument/2006/relationships/hyperlink" Target="https://group.accor.com/en/Actualites/2020/05/allsafe-cleanliness-prevention-label" TargetMode="External"/><Relationship Id="rId9" Type="http://schemas.openxmlformats.org/officeDocument/2006/relationships/hyperlink" Target="https://www.wyndhamhotels.com/about-us/count-on-us" TargetMode="External"/><Relationship Id="rId14" Type="http://schemas.openxmlformats.org/officeDocument/2006/relationships/hyperlink" Target="https://www.vrbo.com/discoveryhub/tips-and-resources/improve-performance/clean-disinfect-guidelines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ruising.org/news-and-research/press-room/2020/april/clia-covid-19-toolkit" TargetMode="External"/><Relationship Id="rId13" Type="http://schemas.openxmlformats.org/officeDocument/2006/relationships/hyperlink" Target="https://go.restaurant.org/covid19-reopening-guide" TargetMode="External"/><Relationship Id="rId18" Type="http://schemas.openxmlformats.org/officeDocument/2006/relationships/hyperlink" Target="https://www.osha.gov/Publications/OSHA3990.pdf" TargetMode="External"/><Relationship Id="rId3" Type="http://schemas.openxmlformats.org/officeDocument/2006/relationships/hyperlink" Target="https://www.airlines.org/content/covid-19-resources/" TargetMode="External"/><Relationship Id="rId7" Type="http://schemas.openxmlformats.org/officeDocument/2006/relationships/hyperlink" Target="https://iaapa.org/reopening-guidance-considerations-attractions-industry" TargetMode="External"/><Relationship Id="rId12" Type="http://schemas.openxmlformats.org/officeDocument/2006/relationships/hyperlink" Target="https://www.stb.gov.sg/content/stb/en/media-centre/media-releases/sg-clean-qualitymarkextendedtotourismandlifestylebusinessesaspar.html" TargetMode="External"/><Relationship Id="rId17" Type="http://schemas.openxmlformats.org/officeDocument/2006/relationships/hyperlink" Target="https://www.aam-us.org/programs/about-museums/preparing-to-reopen/" TargetMode="External"/><Relationship Id="rId2" Type="http://schemas.openxmlformats.org/officeDocument/2006/relationships/hyperlink" Target="https://wttc.org/en-gb/COVID-19/Global-Protocols-for-the-New-Normal" TargetMode="External"/><Relationship Id="rId16" Type="http://schemas.openxmlformats.org/officeDocument/2006/relationships/hyperlink" Target="https://www.nps.gov/aboutus/news/public-health-update.htm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news.airbnb.com/our-enhanced-cleaning-initiative-for-the-future-of-travel/" TargetMode="External"/><Relationship Id="rId11" Type="http://schemas.openxmlformats.org/officeDocument/2006/relationships/hyperlink" Target="https://www.mckinsey.com/industries/travel-transport-and-logistics/our-insights/the-way-back-what-the-world-can-learn-from-chinas-travel-restart-after-covid-19" TargetMode="External"/><Relationship Id="rId5" Type="http://schemas.openxmlformats.org/officeDocument/2006/relationships/hyperlink" Target="https://www.vrma.org/page/safehome" TargetMode="External"/><Relationship Id="rId15" Type="http://schemas.openxmlformats.org/officeDocument/2006/relationships/hyperlink" Target="https://recreationroundtable.org/wp-content/uploads/2020/04/ORR-Re-Opening-Strategy-20200427.pdf" TargetMode="External"/><Relationship Id="rId10" Type="http://schemas.openxmlformats.org/officeDocument/2006/relationships/hyperlink" Target="https://www.ustravel.org/sites/default/files/media_root/document/HealthandSafetyGuidance.pdf" TargetMode="External"/><Relationship Id="rId4" Type="http://schemas.openxmlformats.org/officeDocument/2006/relationships/hyperlink" Target="https://www.ahla.com/sites/default/files/Safe%20Stay%20Guidelines.pdf" TargetMode="External"/><Relationship Id="rId9" Type="http://schemas.openxmlformats.org/officeDocument/2006/relationships/hyperlink" Target="https://ec.europa.eu/info/sites/info/files/communication-commission-tourism-transport-2020-and-beyond_en.pdf" TargetMode="External"/><Relationship Id="rId14" Type="http://schemas.openxmlformats.org/officeDocument/2006/relationships/hyperlink" Target="https://experienceispa.com/covid-19-info/2-uncategorised/400-reopening-resourc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Word_Document1.docx"/><Relationship Id="rId4" Type="http://schemas.openxmlformats.org/officeDocument/2006/relationships/hyperlink" Target="https://www.idsnews.com/article/2020/05/coronavirus-indiana-holcomb-to-reopen-bars-restaurants-economy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662EDB-8650-4F32-9B18-E1141D692385}"/>
              </a:ext>
            </a:extLst>
          </p:cNvPr>
          <p:cNvSpPr txBox="1"/>
          <p:nvPr/>
        </p:nvSpPr>
        <p:spPr>
          <a:xfrm>
            <a:off x="1203385" y="799023"/>
            <a:ext cx="7077974" cy="32239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dirty="0"/>
              <a:t>WELCOME </a:t>
            </a:r>
          </a:p>
          <a:p>
            <a:pPr algn="ctr"/>
            <a:r>
              <a:rPr lang="en-US" sz="4100" dirty="0"/>
              <a:t>TO THE</a:t>
            </a:r>
          </a:p>
          <a:p>
            <a:pPr algn="ctr"/>
            <a:r>
              <a:rPr lang="en-US" sz="4100" dirty="0"/>
              <a:t> CTD COMMISSION MEETING</a:t>
            </a:r>
          </a:p>
          <a:p>
            <a:pPr algn="ctr"/>
            <a:endParaRPr lang="en-US" sz="4100" dirty="0"/>
          </a:p>
          <a:p>
            <a:pPr algn="ctr"/>
            <a:r>
              <a:rPr lang="en-US" sz="4100"/>
              <a:t>JUNE </a:t>
            </a:r>
            <a:r>
              <a:rPr lang="en-US" sz="4100" dirty="0"/>
              <a:t>3</a:t>
            </a:r>
            <a:r>
              <a:rPr lang="en-US" sz="4100"/>
              <a:t>, </a:t>
            </a:r>
            <a:r>
              <a:rPr lang="en-US" sz="4100" dirty="0"/>
              <a:t>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3C1C0A-3B72-4FBC-9688-60C0F44CB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83" y="4067217"/>
            <a:ext cx="2667835" cy="8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1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18653E-42D3-4371-9E29-BD9601206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255"/>
            <a:ext cx="9184445" cy="4830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358405-468F-4421-A949-373927FF0D73}"/>
              </a:ext>
            </a:extLst>
          </p:cNvPr>
          <p:cNvSpPr txBox="1"/>
          <p:nvPr/>
        </p:nvSpPr>
        <p:spPr>
          <a:xfrm>
            <a:off x="7924800" y="4552950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2469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09C690-7151-4502-99FD-F4306F8D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5" y="205741"/>
            <a:ext cx="8800903" cy="4825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A1CA9D-22E5-40E4-A3DD-317E3D30085D}"/>
              </a:ext>
            </a:extLst>
          </p:cNvPr>
          <p:cNvSpPr txBox="1"/>
          <p:nvPr/>
        </p:nvSpPr>
        <p:spPr>
          <a:xfrm>
            <a:off x="8534400" y="4767649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623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C8CB59-0849-41E5-9C5B-05D4BBEA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8" y="154299"/>
            <a:ext cx="8625254" cy="4743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D3A6AE-DA63-4D56-8F86-B4C29F37AF20}"/>
              </a:ext>
            </a:extLst>
          </p:cNvPr>
          <p:cNvSpPr txBox="1"/>
          <p:nvPr/>
        </p:nvSpPr>
        <p:spPr>
          <a:xfrm>
            <a:off x="8646942" y="4621031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0352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1AB57-E80E-4219-8942-4CCE0117F5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CTD BOARD OF COMMISSIONERS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53DB3E-5836-4902-91BC-BB178BE55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endParaRPr lang="en-US" dirty="0"/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June 3, 2020</a:t>
            </a:r>
          </a:p>
        </p:txBody>
      </p:sp>
    </p:spTree>
    <p:extLst>
      <p:ext uri="{BB962C8B-B14F-4D97-AF65-F5344CB8AC3E}">
        <p14:creationId xmlns:p14="http://schemas.microsoft.com/office/powerpoint/2010/main" val="15900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D6CB3A9-562D-42F6-8FC0-2F6EE892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CITYWIDE CONVENTION SALES</a:t>
            </a:r>
            <a:br>
              <a:rPr lang="en-US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YTD FY19/20 PRODUCTION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C79CEC-46B6-4825-AE0D-7662E09BC629}"/>
              </a:ext>
            </a:extLst>
          </p:cNvPr>
          <p:cNvSpPr/>
          <p:nvPr/>
        </p:nvSpPr>
        <p:spPr>
          <a:xfrm>
            <a:off x="427492" y="3468745"/>
            <a:ext cx="8286635" cy="38472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32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1" algn="l" defTabSz="91432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3" algn="l" defTabSz="91432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5" algn="l" defTabSz="91432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8" algn="l" defTabSz="91432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09" algn="l" defTabSz="91432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71" algn="l" defTabSz="91432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33" algn="l" defTabSz="91432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96" algn="l" defTabSz="91432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40">
              <a:defRPr/>
            </a:pPr>
            <a:endParaRPr lang="en-US" sz="1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040">
              <a:defRPr/>
            </a:pPr>
            <a:r>
              <a:rPr lang="en-US" sz="900" dirty="0">
                <a:solidFill>
                  <a:srgbClr val="434447"/>
                </a:solidFill>
                <a:latin typeface="Arial"/>
                <a:cs typeface="Arial"/>
              </a:rPr>
              <a:t>Dated May 26, 2020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974CDA3-83D9-46F7-949F-59BB539AEF7B}"/>
              </a:ext>
            </a:extLst>
          </p:cNvPr>
          <p:cNvGraphicFramePr>
            <a:graphicFrameLocks noGrp="1"/>
          </p:cNvGraphicFramePr>
          <p:nvPr/>
        </p:nvGraphicFramePr>
        <p:xfrm>
          <a:off x="427492" y="1438948"/>
          <a:ext cx="3132550" cy="188966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39801">
                  <a:extLst>
                    <a:ext uri="{9D8B030D-6E8A-4147-A177-3AD203B41FA5}">
                      <a16:colId xmlns:a16="http://schemas.microsoft.com/office/drawing/2014/main" xmlns="" val="3095754127"/>
                    </a:ext>
                  </a:extLst>
                </a:gridCol>
                <a:gridCol w="1092749">
                  <a:extLst>
                    <a:ext uri="{9D8B030D-6E8A-4147-A177-3AD203B41FA5}">
                      <a16:colId xmlns:a16="http://schemas.microsoft.com/office/drawing/2014/main" xmlns="" val="833759368"/>
                    </a:ext>
                  </a:extLst>
                </a:gridCol>
              </a:tblGrid>
              <a:tr h="640056"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Production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Leads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1419990923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19/20 Goal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1481512561"/>
                  </a:ext>
                </a:extLst>
              </a:tr>
              <a:tr h="51432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19/20 YTD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153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2834701596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18/19 STLY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204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422936840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398EB60A-5B02-4D4E-847A-44A6E70F3DB8}"/>
              </a:ext>
            </a:extLst>
          </p:cNvPr>
          <p:cNvGraphicFramePr>
            <a:graphicFrameLocks noGrp="1"/>
          </p:cNvGraphicFramePr>
          <p:nvPr/>
        </p:nvGraphicFramePr>
        <p:xfrm>
          <a:off x="3890815" y="1437602"/>
          <a:ext cx="4498073" cy="187442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031748">
                  <a:extLst>
                    <a:ext uri="{9D8B030D-6E8A-4147-A177-3AD203B41FA5}">
                      <a16:colId xmlns:a16="http://schemas.microsoft.com/office/drawing/2014/main" xmlns="" val="2506862725"/>
                    </a:ext>
                  </a:extLst>
                </a:gridCol>
                <a:gridCol w="1466325">
                  <a:extLst>
                    <a:ext uri="{9D8B030D-6E8A-4147-A177-3AD203B41FA5}">
                      <a16:colId xmlns:a16="http://schemas.microsoft.com/office/drawing/2014/main" xmlns="" val="2285757014"/>
                    </a:ext>
                  </a:extLst>
                </a:gridCol>
              </a:tblGrid>
              <a:tr h="6400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Booked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Room Nights Produced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RNs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2082724229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19/20 Goal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390,000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882699952"/>
                  </a:ext>
                </a:extLst>
              </a:tr>
              <a:tr h="502896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19/20 YTD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322,531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2138097393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18/19 STLY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301,131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83703665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A6CEC8-7F35-4CF4-A565-E5DFBFFDC398}"/>
              </a:ext>
            </a:extLst>
          </p:cNvPr>
          <p:cNvSpPr txBox="1"/>
          <p:nvPr/>
        </p:nvSpPr>
        <p:spPr>
          <a:xfrm>
            <a:off x="8305799" y="4781550"/>
            <a:ext cx="408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2531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D6CB3A9-562D-42F6-8FC0-2F6EE892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28" y="335558"/>
            <a:ext cx="8522196" cy="480299"/>
          </a:xfrm>
        </p:spPr>
        <p:txBody>
          <a:bodyPr/>
          <a:lstStyle/>
          <a:p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CITYWIDE CONVENTION BOOKED ROOM NIGHTS</a:t>
            </a:r>
            <a:b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2015-2025 CALENDAR YEAR ARRIVAL DATE</a:t>
            </a:r>
            <a:endParaRPr lang="en-US"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93AFF7-37E0-4701-A145-855A1DCBA506}"/>
              </a:ext>
            </a:extLst>
          </p:cNvPr>
          <p:cNvSpPr/>
          <p:nvPr/>
        </p:nvSpPr>
        <p:spPr>
          <a:xfrm>
            <a:off x="7803039" y="4261041"/>
            <a:ext cx="1320614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75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Dated May 26,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C4E5DE-090B-4F37-AED6-F41E36F81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8" y="895004"/>
            <a:ext cx="9144000" cy="3650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C0C675-3ED9-495F-97B7-6FEE3C6D0443}"/>
              </a:ext>
            </a:extLst>
          </p:cNvPr>
          <p:cNvSpPr txBox="1"/>
          <p:nvPr/>
        </p:nvSpPr>
        <p:spPr>
          <a:xfrm>
            <a:off x="8153400" y="470535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83717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0A288A29-52CE-4467-962F-BBFC232C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ADOBE &amp; GSMA UPDATES</a:t>
            </a:r>
          </a:p>
        </p:txBody>
      </p:sp>
      <p:pic>
        <p:nvPicPr>
          <p:cNvPr id="13" name="Picture Placeholder 1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699F6FD-4D26-416A-BCF3-90569C2270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715" b="14715"/>
          <a:stretch>
            <a:fillRect/>
          </a:stretch>
        </p:blipFill>
        <p:spPr>
          <a:xfrm>
            <a:off x="1194437" y="1353805"/>
            <a:ext cx="1643355" cy="1159728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5400EF71-4D41-4EB0-8DD3-5247DF7B01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3780" y="2933617"/>
            <a:ext cx="3367979" cy="1326458"/>
          </a:xfrm>
        </p:spPr>
        <p:txBody>
          <a:bodyPr vert="horz" lIns="68580" tIns="205740" rIns="68580" bIns="34290" rtlCol="0" anchor="t"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2020: Virtual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2021: Las Vegas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2022 – 2025: Los Angeles LOI's Signed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2026 – 2030: Los Angeles LOI’s Pending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D1F885E-4C2E-4805-A3F4-237396F12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9075" y="2933617"/>
            <a:ext cx="4017605" cy="1122062"/>
          </a:xfrm>
        </p:spPr>
        <p:txBody>
          <a:bodyPr vert="horz" lIns="68580" tIns="205740" rIns="68580" bIns="34290" rtlCol="0" anchor="t">
            <a:norm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2020: Cancelled (L.A., Barcelona &amp; Shanghai)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2021: Looking to License Los Angeles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2022 – 2025: Los Angeles LOI's Pending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DEE3848-557B-4ACB-A4D7-1FDC136C5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25" y="1353805"/>
            <a:ext cx="3871178" cy="1303765"/>
          </a:xfrm>
          <a:prstGeom prst="rect">
            <a:avLst/>
          </a:prstGeom>
        </p:spPr>
      </p:pic>
      <p:pic>
        <p:nvPicPr>
          <p:cNvPr id="21" name="Picture 20" descr="A picture containing oven, computer, white&#10;&#10;Description automatically generated">
            <a:extLst>
              <a:ext uri="{FF2B5EF4-FFF2-40B4-BE49-F238E27FC236}">
                <a16:creationId xmlns:a16="http://schemas.microsoft.com/office/drawing/2014/main" xmlns="" id="{633D5F56-5E51-42FA-A555-00E8CD2B8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140" y="2513533"/>
            <a:ext cx="1737950" cy="34620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9E20198-7151-47C1-9BB4-0A4763B7EE3D}"/>
              </a:ext>
            </a:extLst>
          </p:cNvPr>
          <p:cNvCxnSpPr>
            <a:cxnSpLocks/>
          </p:cNvCxnSpPr>
          <p:nvPr/>
        </p:nvCxnSpPr>
        <p:spPr>
          <a:xfrm>
            <a:off x="4339805" y="1512065"/>
            <a:ext cx="0" cy="243820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EDC78A-6A4E-4269-BD21-30F19060496C}"/>
              </a:ext>
            </a:extLst>
          </p:cNvPr>
          <p:cNvSpPr txBox="1"/>
          <p:nvPr/>
        </p:nvSpPr>
        <p:spPr>
          <a:xfrm>
            <a:off x="8229600" y="470535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489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65E2D1F-0BE5-4679-A929-65A1D8C867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443483" y="5093494"/>
            <a:ext cx="415997" cy="100013"/>
          </a:xfrm>
        </p:spPr>
        <p:txBody>
          <a:bodyPr/>
          <a:lstStyle/>
          <a:p>
            <a:pPr defTabSz="685389">
              <a:defRPr/>
            </a:pPr>
            <a:fld id="{AD827F02-584E-461F-9588-3A80E9318350}" type="slidenum">
              <a:rPr lang="en-US">
                <a:solidFill>
                  <a:srgbClr val="FFFFFF">
                    <a:lumMod val="65000"/>
                  </a:srgbClr>
                </a:solidFill>
                <a:latin typeface="Century Gothic"/>
              </a:rPr>
              <a:pPr defTabSz="685389">
                <a:defRPr/>
              </a:pPr>
              <a:t>17</a:t>
            </a:fld>
            <a:endParaRPr lang="en-US">
              <a:solidFill>
                <a:srgbClr val="FFFFFF">
                  <a:lumMod val="65000"/>
                </a:srgbClr>
              </a:solidFill>
              <a:latin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095918C-4DE5-4D27-88D9-8832F09C0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23" y="170278"/>
            <a:ext cx="8517758" cy="480173"/>
          </a:xfrm>
        </p:spPr>
        <p:txBody>
          <a:bodyPr/>
          <a:lstStyle/>
          <a:p>
            <a:r>
              <a:rPr lang="en-US" sz="2099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CITYWIDE SALES LEAD ROOMNIGHTS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CB2D4C-E2D3-4013-9719-C75B04EB6F5F}"/>
              </a:ext>
            </a:extLst>
          </p:cNvPr>
          <p:cNvSpPr txBox="1"/>
          <p:nvPr/>
        </p:nvSpPr>
        <p:spPr>
          <a:xfrm>
            <a:off x="7966220" y="4765475"/>
            <a:ext cx="883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595">
              <a:defRPr/>
            </a:pPr>
            <a:r>
              <a:rPr lang="en-US" sz="900" dirty="0">
                <a:solidFill>
                  <a:srgbClr val="4344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26,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DB5403-5395-44B0-ADAA-89C8DEE5B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24" y="619338"/>
            <a:ext cx="8422354" cy="3904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382B85-DDE9-4D0D-8D7D-787EDF5E6E6A}"/>
              </a:ext>
            </a:extLst>
          </p:cNvPr>
          <p:cNvSpPr txBox="1"/>
          <p:nvPr/>
        </p:nvSpPr>
        <p:spPr>
          <a:xfrm>
            <a:off x="7543799" y="4705350"/>
            <a:ext cx="415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5725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4FE473-D2C2-4D07-BBC3-0E3BBD7BD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17" y="337069"/>
            <a:ext cx="8519977" cy="480299"/>
          </a:xfrm>
        </p:spPr>
        <p:txBody>
          <a:bodyPr/>
          <a:lstStyle/>
          <a:p>
            <a:r>
              <a:rPr lang="en-US" sz="27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&amp; EVENTS POST COVID-19 HEALTH &amp; SAFETY PROTOCOLS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8FC0E91-415E-4A3B-9B3E-BD146F6B8C99}"/>
              </a:ext>
            </a:extLst>
          </p:cNvPr>
          <p:cNvSpPr/>
          <p:nvPr/>
        </p:nvSpPr>
        <p:spPr>
          <a:xfrm>
            <a:off x="396616" y="1142713"/>
            <a:ext cx="4175385" cy="3207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42">
              <a:lnSpc>
                <a:spcPct val="107000"/>
              </a:lnSpc>
              <a:defRPr/>
            </a:pPr>
            <a:r>
              <a:rPr lang="en-US" sz="825" b="1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SALES PLANNING</a:t>
            </a:r>
            <a:endParaRPr lang="en-US" sz="825" dirty="0">
              <a:solidFill>
                <a:srgbClr val="43444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71458" lvl="1" indent="-128588" defTabSz="685742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Virtual site visit capabilities</a:t>
            </a:r>
          </a:p>
          <a:p>
            <a:pPr marL="471458" lvl="1" indent="-128588" defTabSz="685742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Hotel/Venue Health and Safety Guidelines/Protocols</a:t>
            </a:r>
          </a:p>
          <a:p>
            <a:pPr marL="471458" lvl="1" indent="-128588" defTabSz="685742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Action Plan (during event/meeting)</a:t>
            </a:r>
          </a:p>
          <a:p>
            <a:pPr marL="471458" lvl="1" indent="-128588" defTabSz="685742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Utilizing open air/well ventilated spaces</a:t>
            </a:r>
          </a:p>
          <a:p>
            <a:pPr defTabSz="685742">
              <a:lnSpc>
                <a:spcPct val="107000"/>
              </a:lnSpc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685742">
              <a:lnSpc>
                <a:spcPct val="107000"/>
              </a:lnSpc>
              <a:defRPr/>
            </a:pPr>
            <a:r>
              <a:rPr lang="en-US" sz="825" b="1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TRAVEL PROCEDURES</a:t>
            </a:r>
            <a:endParaRPr lang="en-US" sz="825" dirty="0">
              <a:solidFill>
                <a:srgbClr val="43444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Airport experience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Mass transportation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Shared ride services</a:t>
            </a:r>
          </a:p>
          <a:p>
            <a:pPr defTabSz="685742">
              <a:lnSpc>
                <a:spcPct val="107000"/>
              </a:lnSpc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685742">
              <a:lnSpc>
                <a:spcPct val="107000"/>
              </a:lnSpc>
              <a:defRPr/>
            </a:pPr>
            <a:r>
              <a:rPr lang="en-US" sz="825" b="1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REGISTRATION</a:t>
            </a:r>
            <a:endParaRPr lang="en-US" sz="825" dirty="0">
              <a:solidFill>
                <a:srgbClr val="43444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Contact‐less Registration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Temperature check points/Thermal cameras </a:t>
            </a:r>
          </a:p>
          <a:p>
            <a:pPr defTabSz="685742">
              <a:lnSpc>
                <a:spcPct val="107000"/>
              </a:lnSpc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685742">
              <a:lnSpc>
                <a:spcPct val="107000"/>
              </a:lnSpc>
              <a:defRPr/>
            </a:pPr>
            <a:r>
              <a:rPr lang="en-US" sz="825" b="1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 SPACES</a:t>
            </a:r>
            <a:endParaRPr lang="en-US" sz="825" dirty="0">
              <a:solidFill>
                <a:srgbClr val="43444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Security Staffing 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Enhanced signage on physical distancing &amp; safety protocols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Sanitation stations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 between exhibit booths – positioning of foot traffic, monitoring entrance to exhibit hall 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Booth staffing allowance based on square footage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Cleaning/Sanitation protocols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807A70D-ACDB-4702-AB60-879158CDB0D3}"/>
              </a:ext>
            </a:extLst>
          </p:cNvPr>
          <p:cNvSpPr/>
          <p:nvPr/>
        </p:nvSpPr>
        <p:spPr>
          <a:xfrm>
            <a:off x="4572001" y="1142713"/>
            <a:ext cx="4569619" cy="225645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742">
              <a:lnSpc>
                <a:spcPct val="107000"/>
              </a:lnSpc>
              <a:defRPr/>
            </a:pPr>
            <a:r>
              <a:rPr lang="en-US" sz="825" b="1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FACILITIES</a:t>
            </a:r>
            <a:endParaRPr lang="en-US" sz="825" dirty="0">
              <a:solidFill>
                <a:srgbClr val="43444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 room layout to adhere to physical distancing requirements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Cleaning/Sanitation protocols</a:t>
            </a:r>
          </a:p>
          <a:p>
            <a:pPr defTabSz="685742">
              <a:lnSpc>
                <a:spcPct val="107000"/>
              </a:lnSpc>
              <a:defRPr/>
            </a:pPr>
            <a:r>
              <a:rPr lang="en-US" sz="825" b="1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825" dirty="0">
              <a:solidFill>
                <a:srgbClr val="43444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85742">
              <a:lnSpc>
                <a:spcPct val="107000"/>
              </a:lnSpc>
              <a:defRPr/>
            </a:pPr>
            <a:r>
              <a:rPr lang="en-US" sz="825" b="1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FOOD AND BEVERAGE SERVICE</a:t>
            </a:r>
            <a:endParaRPr lang="en-US" sz="825" dirty="0">
              <a:solidFill>
                <a:srgbClr val="43444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Elimination of Buffets  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Banquet sets to adhere to physical distancing requirements 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Beverage Stations monitors 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Banquet service plan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Banquet Staff to be masked and gloved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Pre-packaged food and individually wrapped condiments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Cleaning/Sanitation protocols</a:t>
            </a:r>
          </a:p>
          <a:p>
            <a:pPr defTabSz="685742">
              <a:lnSpc>
                <a:spcPct val="107000"/>
              </a:lnSpc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685742">
              <a:lnSpc>
                <a:spcPct val="107000"/>
              </a:lnSpc>
              <a:defRPr/>
            </a:pPr>
            <a:r>
              <a:rPr lang="en-US" sz="825" b="1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BACK OF HOUSE PROCEDURES</a:t>
            </a:r>
            <a:endParaRPr lang="en-US" sz="825" dirty="0">
              <a:solidFill>
                <a:srgbClr val="43444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Staffing protocols</a:t>
            </a:r>
          </a:p>
          <a:p>
            <a:pPr marL="600046" lvl="1" indent="-257175" defTabSz="68574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825" dirty="0">
                <a:solidFill>
                  <a:srgbClr val="4344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Storage and Sanitation of equipment </a:t>
            </a:r>
          </a:p>
        </p:txBody>
      </p:sp>
      <p:pic>
        <p:nvPicPr>
          <p:cNvPr id="6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A4614EEF-282F-4E9D-8C8C-1A22EBE57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9" t="22881" r="13231" b="13559"/>
          <a:stretch/>
        </p:blipFill>
        <p:spPr>
          <a:xfrm>
            <a:off x="4227838" y="3682840"/>
            <a:ext cx="911963" cy="556220"/>
          </a:xfrm>
          <a:prstGeom prst="rect">
            <a:avLst/>
          </a:prstGeom>
        </p:spPr>
      </p:pic>
      <p:pic>
        <p:nvPicPr>
          <p:cNvPr id="10" name="Picture 10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DAF3A323-326D-43B1-9295-98015CEBF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589" y="3751274"/>
            <a:ext cx="1076750" cy="402474"/>
          </a:xfrm>
          <a:prstGeom prst="rect">
            <a:avLst/>
          </a:prstGeom>
        </p:spPr>
      </p:pic>
      <p:pic>
        <p:nvPicPr>
          <p:cNvPr id="14" name="Picture 1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C6D68448-83B7-47DD-AA7F-DB5E391D9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934" y="3737169"/>
            <a:ext cx="988181" cy="399286"/>
          </a:xfrm>
          <a:prstGeom prst="rect">
            <a:avLst/>
          </a:prstGeom>
        </p:spPr>
      </p:pic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5BA7940E-4DCF-4943-90F0-82C49983AF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31020" r="4587" b="31429"/>
          <a:stretch/>
        </p:blipFill>
        <p:spPr>
          <a:xfrm>
            <a:off x="6420126" y="3719875"/>
            <a:ext cx="1428952" cy="433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7B17E0-E083-48DD-BCB2-F1911B990C49}"/>
              </a:ext>
            </a:extLst>
          </p:cNvPr>
          <p:cNvSpPr txBox="1"/>
          <p:nvPr/>
        </p:nvSpPr>
        <p:spPr>
          <a:xfrm>
            <a:off x="8305800" y="462915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4843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DC77C63-04A0-45DA-9C6E-04D16816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120" y="487138"/>
            <a:ext cx="5891760" cy="480299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FINDINGS-HOTELS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E89FD4E-4C08-4349-B8E1-D56E77900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437"/>
            <a:ext cx="3464481" cy="3742331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direct contact with hotel partners, corporate directives are:</a:t>
            </a: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Marriott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Forthcoming - JW comprehensive property-level efforts in place</a:t>
            </a: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Hilton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Forthcoming</a:t>
            </a: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IHG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InterCon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Forthcoming – DTLA in progress with property-level guideline</a:t>
            </a: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Loews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Forthcoming – HW property-level guidelines in place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743BD6C2-4066-408C-9C9A-95827EA2BB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371452"/>
              </p:ext>
            </p:extLst>
          </p:nvPr>
        </p:nvGraphicFramePr>
        <p:xfrm>
          <a:off x="3464481" y="1123950"/>
          <a:ext cx="5570418" cy="3234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4" imgW="5587932" imgH="3244691" progId="Acrobat.Document.2017">
                  <p:embed/>
                </p:oleObj>
              </mc:Choice>
              <mc:Fallback>
                <p:oleObj name="Acrobat Document" r:id="rId4" imgW="5587932" imgH="3244691" progId="Acrobat.Document.2017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743BD6C2-4066-408C-9C9A-95827EA2BB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64481" y="1123950"/>
                        <a:ext cx="5570418" cy="3234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88B244-B287-4DF1-BEA0-5692F0B446EC}"/>
              </a:ext>
            </a:extLst>
          </p:cNvPr>
          <p:cNvSpPr txBox="1"/>
          <p:nvPr/>
        </p:nvSpPr>
        <p:spPr>
          <a:xfrm>
            <a:off x="8229600" y="4709768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196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2318A0-A865-4ED4-9AD2-C8EC35AA1999}"/>
              </a:ext>
            </a:extLst>
          </p:cNvPr>
          <p:cNvSpPr txBox="1"/>
          <p:nvPr/>
        </p:nvSpPr>
        <p:spPr>
          <a:xfrm>
            <a:off x="7772400" y="447675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38481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6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2ABEAF-47AC-4460-A5E9-0E276CED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58" y="182632"/>
            <a:ext cx="8522196" cy="480299"/>
          </a:xfrm>
        </p:spPr>
        <p:txBody>
          <a:bodyPr/>
          <a:lstStyle/>
          <a:p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SAFETY &amp; CLEANING INITIATIVES (</a:t>
            </a:r>
            <a:r>
              <a:rPr lang="en-US" sz="1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SKIFT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3FB7B522-CF42-4B08-88B0-9BDED6CBEA88}"/>
              </a:ext>
            </a:extLst>
          </p:cNvPr>
          <p:cNvGraphicFramePr>
            <a:graphicFrameLocks noGrp="1"/>
          </p:cNvGraphicFramePr>
          <p:nvPr/>
        </p:nvGraphicFramePr>
        <p:xfrm>
          <a:off x="436561" y="662931"/>
          <a:ext cx="8270879" cy="4379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9702">
                  <a:extLst>
                    <a:ext uri="{9D8B030D-6E8A-4147-A177-3AD203B41FA5}">
                      <a16:colId xmlns:a16="http://schemas.microsoft.com/office/drawing/2014/main" xmlns="" val="2467322307"/>
                    </a:ext>
                  </a:extLst>
                </a:gridCol>
                <a:gridCol w="3481252">
                  <a:extLst>
                    <a:ext uri="{9D8B030D-6E8A-4147-A177-3AD203B41FA5}">
                      <a16:colId xmlns:a16="http://schemas.microsoft.com/office/drawing/2014/main" xmlns="" val="3647948430"/>
                    </a:ext>
                  </a:extLst>
                </a:gridCol>
                <a:gridCol w="2469925">
                  <a:extLst>
                    <a:ext uri="{9D8B030D-6E8A-4147-A177-3AD203B41FA5}">
                      <a16:colId xmlns:a16="http://schemas.microsoft.com/office/drawing/2014/main" xmlns="" val="987500474"/>
                    </a:ext>
                  </a:extLst>
                </a:gridCol>
              </a:tblGrid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Company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Initiative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Guidelines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 anchor="b"/>
                </a:tc>
                <a:extLst>
                  <a:ext uri="{0D108BD9-81ED-4DB2-BD59-A6C34878D82A}">
                    <a16:rowId xmlns:a16="http://schemas.microsoft.com/office/drawing/2014/main" xmlns="" val="2246969453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Marriott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Marriott Global Cleanliness Council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>
                          <a:effectLst/>
                          <a:hlinkClick r:id="rId2"/>
                        </a:rPr>
                        <a:t>Commitment to Clean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79683112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Hilton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Hilton </a:t>
                      </a:r>
                      <a:r>
                        <a:rPr lang="en-US" sz="900" dirty="0" err="1">
                          <a:effectLst/>
                        </a:rPr>
                        <a:t>CleanStay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>
                          <a:effectLst/>
                          <a:hlinkClick r:id="rId3"/>
                        </a:rPr>
                        <a:t>New Standard of Cleanliness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1691372616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Accor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 err="1">
                          <a:effectLst/>
                        </a:rPr>
                        <a:t>ALLSAFE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>
                          <a:effectLst/>
                          <a:hlinkClick r:id="rId4"/>
                        </a:rPr>
                        <a:t>The ALLSAFE Label Framework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2979847296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IHG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IHG Clean Promise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>
                          <a:effectLst/>
                          <a:hlinkClick r:id="rId5"/>
                        </a:rPr>
                        <a:t>IHG Way of Clean Enhancements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1795290131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Hyatt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Global Care &amp; Cleanliness Commitment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>
                          <a:effectLst/>
                          <a:hlinkClick r:id="rId6"/>
                        </a:rPr>
                        <a:t>Global Cleanliness Accreditation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1964420280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Omni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Omni Safe &amp; Clean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>
                          <a:effectLst/>
                          <a:hlinkClick r:id="rId7"/>
                        </a:rPr>
                        <a:t>Stay A Part of Safety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182028507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Four Seasons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Lead With Care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>
                          <a:effectLst/>
                          <a:hlinkClick r:id="rId8"/>
                        </a:rPr>
                        <a:t>Global Program Guidance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1597739850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Wyndham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Count On Us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 dirty="0">
                          <a:effectLst/>
                          <a:hlinkClick r:id="rId9"/>
                        </a:rPr>
                        <a:t>Health &amp; Safety Protocols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981033620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Choice Hotels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Commitment to Clean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 dirty="0">
                          <a:effectLst/>
                          <a:hlinkClick r:id="rId10"/>
                        </a:rPr>
                        <a:t>Protocols and Products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1435885035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Best Western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We Care Clean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 dirty="0">
                          <a:effectLst/>
                          <a:hlinkClick r:id="rId11"/>
                        </a:rPr>
                        <a:t>Five Key Areas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3772854350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Loews Hotels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Safety &amp; Well-Being Protocols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 dirty="0">
                          <a:effectLst/>
                          <a:hlinkClick r:id="rId12"/>
                        </a:rPr>
                        <a:t>Service Promise and Protocols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3232565023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Airbnb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Enhanced Cleaning Initiative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 dirty="0" err="1">
                          <a:effectLst/>
                          <a:hlinkClick r:id="rId13"/>
                        </a:rPr>
                        <a:t>ECI</a:t>
                      </a:r>
                      <a:r>
                        <a:rPr lang="en-US" sz="900" u="sng" dirty="0">
                          <a:effectLst/>
                          <a:hlinkClick r:id="rId13"/>
                        </a:rPr>
                        <a:t> Teaser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3380131384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VRBO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Enhanced Cleaning and Disinfection of Vacation Rentals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 dirty="0">
                          <a:effectLst/>
                          <a:hlinkClick r:id="rId14"/>
                        </a:rPr>
                        <a:t>New Vacation Rental Standards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1919362573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Red Roof Inn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Red Roof RediClean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 dirty="0">
                          <a:effectLst/>
                          <a:hlinkClick r:id="rId15"/>
                        </a:rPr>
                        <a:t>Protocols for Employees and Cleaning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2789836438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Extended Stay America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STAY Confident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 dirty="0">
                          <a:effectLst/>
                          <a:hlinkClick r:id="rId16"/>
                        </a:rPr>
                        <a:t>Stay Safe, Stay Healthy, Stay Comfortable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3423215963"/>
                  </a:ext>
                </a:extLst>
              </a:tr>
              <a:tr h="257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American Hotel &amp; Lodging Association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Safe Stay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u="sng" dirty="0">
                          <a:effectLst/>
                          <a:hlinkClick r:id="rId17"/>
                        </a:rPr>
                        <a:t>Safe Stay Guidelines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2" marR="39092" marT="39092" marB="39092"/>
                </a:tc>
                <a:extLst>
                  <a:ext uri="{0D108BD9-81ED-4DB2-BD59-A6C34878D82A}">
                    <a16:rowId xmlns:a16="http://schemas.microsoft.com/office/drawing/2014/main" xmlns="" val="21476616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B96C8D-5451-44FF-9E08-CCA73AE4853C}"/>
              </a:ext>
            </a:extLst>
          </p:cNvPr>
          <p:cNvSpPr txBox="1"/>
          <p:nvPr/>
        </p:nvSpPr>
        <p:spPr>
          <a:xfrm>
            <a:off x="8707440" y="4781550"/>
            <a:ext cx="36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1494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2ABEAF-47AC-4460-A5E9-0E276CED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58" y="42624"/>
            <a:ext cx="8522196" cy="480299"/>
          </a:xfrm>
        </p:spPr>
        <p:txBody>
          <a:bodyPr/>
          <a:lstStyle/>
          <a:p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INDUSTRY RECOVERY GUIDELINES (</a:t>
            </a:r>
            <a:r>
              <a:rPr lang="en-US" sz="1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SKIFT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72A5258-A95B-451D-AB84-52E7447D183F}"/>
              </a:ext>
            </a:extLst>
          </p:cNvPr>
          <p:cNvGraphicFramePr>
            <a:graphicFrameLocks noGrp="1"/>
          </p:cNvGraphicFramePr>
          <p:nvPr/>
        </p:nvGraphicFramePr>
        <p:xfrm>
          <a:off x="379958" y="485880"/>
          <a:ext cx="8482176" cy="4629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24945">
                  <a:extLst>
                    <a:ext uri="{9D8B030D-6E8A-4147-A177-3AD203B41FA5}">
                      <a16:colId xmlns:a16="http://schemas.microsoft.com/office/drawing/2014/main" xmlns="" val="1530708107"/>
                    </a:ext>
                  </a:extLst>
                </a:gridCol>
                <a:gridCol w="3060386">
                  <a:extLst>
                    <a:ext uri="{9D8B030D-6E8A-4147-A177-3AD203B41FA5}">
                      <a16:colId xmlns:a16="http://schemas.microsoft.com/office/drawing/2014/main" xmlns="" val="2139629814"/>
                    </a:ext>
                  </a:extLst>
                </a:gridCol>
                <a:gridCol w="2496845">
                  <a:extLst>
                    <a:ext uri="{9D8B030D-6E8A-4147-A177-3AD203B41FA5}">
                      <a16:colId xmlns:a16="http://schemas.microsoft.com/office/drawing/2014/main" xmlns="" val="337561796"/>
                    </a:ext>
                  </a:extLst>
                </a:gridCol>
              </a:tblGrid>
              <a:tr h="1857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Segment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Association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Guidelines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4018646083"/>
                  </a:ext>
                </a:extLst>
              </a:tr>
              <a:tr h="3060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Nine Sectors Worldwide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World Travel &amp; Tourism Council (WTTC)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2"/>
                        </a:rPr>
                        <a:t>Safe Travels: Global Protocols for the New Normal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3969610684"/>
                  </a:ext>
                </a:extLst>
              </a:tr>
              <a:tr h="231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U.S. Airlines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Airlines for America (A4A)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3"/>
                        </a:rPr>
                        <a:t>Covid-19 Resources for Airlines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3780577106"/>
                  </a:ext>
                </a:extLst>
              </a:tr>
              <a:tr h="2343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U.S. Hotels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American Hotel &amp; Lodging Association (AHLA)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 dirty="0">
                          <a:effectLst/>
                          <a:hlinkClick r:id="rId4"/>
                        </a:rPr>
                        <a:t>Safe Stay Guidelines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1773652311"/>
                  </a:ext>
                </a:extLst>
              </a:tr>
              <a:tr h="3145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U.S. Vacation Rentals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Vacation Rental Management Association (VRMA)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5"/>
                        </a:rPr>
                        <a:t>Safe Home Guidelines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3985747556"/>
                  </a:ext>
                </a:extLst>
              </a:tr>
              <a:tr h="1857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Short-Term Rentals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Airbnb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6"/>
                        </a:rPr>
                        <a:t>Enhanced Cleaning Initiative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2264003581"/>
                  </a:ext>
                </a:extLst>
              </a:tr>
              <a:tr h="317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Attractions Worldwide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International Association of Amusement Parks and Attractions (IAAPA)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7"/>
                        </a:rPr>
                        <a:t>Reopening Guidance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322035507"/>
                  </a:ext>
                </a:extLst>
              </a:tr>
              <a:tr h="2343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Cruises Worldwide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Cruise Lines International Association (CLIA)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8"/>
                        </a:rPr>
                        <a:t>Covid-19 Toolkit for Cruise Industry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2928987899"/>
                  </a:ext>
                </a:extLst>
              </a:tr>
              <a:tr h="4315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Europe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European Commission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9"/>
                        </a:rPr>
                        <a:t>Commission’s Guidance on How to Safely Resume Travel and Reboot Europe’s Tourism in 2020 and Beyond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3208634188"/>
                  </a:ext>
                </a:extLst>
              </a:tr>
              <a:tr h="1857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U.S. Tourism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U.S. Travel Association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10"/>
                        </a:rPr>
                        <a:t>Health and Safety Guidance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4032672942"/>
                  </a:ext>
                </a:extLst>
              </a:tr>
              <a:tr h="3060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China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McKinsey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11"/>
                        </a:rPr>
                        <a:t>What the World Can Learn from China’s Travel Restart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2550182851"/>
                  </a:ext>
                </a:extLst>
              </a:tr>
              <a:tr h="2343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Singapore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Singapore Tourism Board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12"/>
                        </a:rPr>
                        <a:t>Singapore’s Clean Tourism Initiative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3178245221"/>
                  </a:ext>
                </a:extLst>
              </a:tr>
              <a:tr h="231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Restaurants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National Restaurants Association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13"/>
                        </a:rPr>
                        <a:t>U.S. Restaurants Reopening Guide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2715971815"/>
                  </a:ext>
                </a:extLst>
              </a:tr>
              <a:tr h="231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Spas Worldwide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International Spa Association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14"/>
                        </a:rPr>
                        <a:t>Reopening Resources for Spas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534466821"/>
                  </a:ext>
                </a:extLst>
              </a:tr>
              <a:tr h="2343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U.S. Recreation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Outdoor Recreation Roundtable (ORR)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15"/>
                        </a:rPr>
                        <a:t>Reopening Strategy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3848192166"/>
                  </a:ext>
                </a:extLst>
              </a:tr>
              <a:tr h="1857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U.S. National Parks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National Park Service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16"/>
                        </a:rPr>
                        <a:t>Public Health Update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2320732807"/>
                  </a:ext>
                </a:extLst>
              </a:tr>
              <a:tr h="231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U.S. Museums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American Alliance of Museums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>
                          <a:effectLst/>
                          <a:hlinkClick r:id="rId17"/>
                        </a:rPr>
                        <a:t>Preparing to Reopen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3135165183"/>
                  </a:ext>
                </a:extLst>
              </a:tr>
              <a:tr h="3144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U.S. Federal Guidance on Cleaning in the Coronavirus Era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Occupational Safety and Health Administration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u="sng" dirty="0">
                          <a:effectLst/>
                          <a:hlinkClick r:id="rId18"/>
                        </a:rPr>
                        <a:t>Guidance on Preparing Workplaces for Covid-19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26" marR="31526" marT="31526" marB="31526" anchor="ctr"/>
                </a:tc>
                <a:extLst>
                  <a:ext uri="{0D108BD9-81ED-4DB2-BD59-A6C34878D82A}">
                    <a16:rowId xmlns:a16="http://schemas.microsoft.com/office/drawing/2014/main" xmlns="" val="78975109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BB1613-37F5-415F-89C6-BA605CA33CE5}"/>
              </a:ext>
            </a:extLst>
          </p:cNvPr>
          <p:cNvSpPr txBox="1"/>
          <p:nvPr/>
        </p:nvSpPr>
        <p:spPr>
          <a:xfrm>
            <a:off x="8764042" y="4857750"/>
            <a:ext cx="379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8246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1EACD6-6230-4F23-A5BF-E6BBFB5F5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12" y="4659"/>
            <a:ext cx="3900594" cy="49660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17EEAD-5D15-4EBC-ABE1-A88EA43E1490}"/>
              </a:ext>
            </a:extLst>
          </p:cNvPr>
          <p:cNvSpPr/>
          <p:nvPr/>
        </p:nvSpPr>
        <p:spPr>
          <a:xfrm>
            <a:off x="0" y="4958835"/>
            <a:ext cx="7060475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https://www.idsnews.com/article/2020/05/coronavirus-indiana-holcomb-to-reopen-bars-restaurants-economy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34748516-7F86-45B9-8211-3F883AF7EB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27233" y="110587"/>
          <a:ext cx="3987498" cy="4742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Document" r:id="rId5" imgW="6019852" imgH="8147720" progId="Word.Document.12">
                  <p:embed/>
                </p:oleObj>
              </mc:Choice>
              <mc:Fallback>
                <p:oleObj name="Document" r:id="rId5" imgW="6019852" imgH="8147720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34748516-7F86-45B9-8211-3F883AF7EB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7233" y="110587"/>
                        <a:ext cx="3987498" cy="4742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71DB5C0-C488-4308-B39A-7D06129BB07C}"/>
              </a:ext>
            </a:extLst>
          </p:cNvPr>
          <p:cNvCxnSpPr/>
          <p:nvPr/>
        </p:nvCxnSpPr>
        <p:spPr>
          <a:xfrm>
            <a:off x="4434398" y="292963"/>
            <a:ext cx="0" cy="440110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89C081-A65D-48BC-A3A2-D99EE221CCA3}"/>
              </a:ext>
            </a:extLst>
          </p:cNvPr>
          <p:cNvSpPr txBox="1"/>
          <p:nvPr/>
        </p:nvSpPr>
        <p:spPr>
          <a:xfrm>
            <a:off x="8458199" y="4781550"/>
            <a:ext cx="356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1210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E1DBAC-BA2E-4F0C-AE21-6EB1E230A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86" r="9410" b="1723"/>
          <a:stretch/>
        </p:blipFill>
        <p:spPr>
          <a:xfrm>
            <a:off x="128138" y="157596"/>
            <a:ext cx="8887724" cy="4828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D3CB2F-CBCA-478F-B7E1-918E87501662}"/>
              </a:ext>
            </a:extLst>
          </p:cNvPr>
          <p:cNvSpPr txBox="1"/>
          <p:nvPr/>
        </p:nvSpPr>
        <p:spPr>
          <a:xfrm>
            <a:off x="8763000" y="4750378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5364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522F5-C23C-4262-B473-F246E86C1B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533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" y="133350"/>
            <a:ext cx="907305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36349B-F0B3-42F3-AE0F-27F7400934A2}"/>
              </a:ext>
            </a:extLst>
          </p:cNvPr>
          <p:cNvSpPr txBox="1"/>
          <p:nvPr/>
        </p:nvSpPr>
        <p:spPr>
          <a:xfrm>
            <a:off x="8610600" y="455295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1881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" y="59951"/>
            <a:ext cx="9046779" cy="508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1BB6E7-CF96-4D2D-80CE-B558455D8185}"/>
              </a:ext>
            </a:extLst>
          </p:cNvPr>
          <p:cNvSpPr txBox="1"/>
          <p:nvPr/>
        </p:nvSpPr>
        <p:spPr>
          <a:xfrm>
            <a:off x="8382000" y="462915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9725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0" y="133350"/>
            <a:ext cx="884266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97EC15-33BA-4FDD-94B6-C237809097D3}"/>
              </a:ext>
            </a:extLst>
          </p:cNvPr>
          <p:cNvSpPr txBox="1"/>
          <p:nvPr/>
        </p:nvSpPr>
        <p:spPr>
          <a:xfrm>
            <a:off x="8001000" y="44005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8862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350"/>
            <a:ext cx="8991600" cy="490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9339D0-473D-411D-994C-990332714105}"/>
              </a:ext>
            </a:extLst>
          </p:cNvPr>
          <p:cNvSpPr txBox="1"/>
          <p:nvPr/>
        </p:nvSpPr>
        <p:spPr>
          <a:xfrm>
            <a:off x="8305800" y="44005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65942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259"/>
            <a:ext cx="8763000" cy="492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81CF77-3992-44C9-B622-30B9D284986A}"/>
              </a:ext>
            </a:extLst>
          </p:cNvPr>
          <p:cNvSpPr txBox="1"/>
          <p:nvPr/>
        </p:nvSpPr>
        <p:spPr>
          <a:xfrm>
            <a:off x="8137566" y="440055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3889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EXECUTIVE DIRECTOR REPORT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3EE253-D287-4DFC-AD03-D03D5A784A9C}"/>
              </a:ext>
            </a:extLst>
          </p:cNvPr>
          <p:cNvSpPr txBox="1"/>
          <p:nvPr/>
        </p:nvSpPr>
        <p:spPr>
          <a:xfrm>
            <a:off x="304800" y="455295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111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363"/>
            <a:ext cx="8991600" cy="512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D3DC0F-36ED-4262-8CAD-F7DCE3736E73}"/>
              </a:ext>
            </a:extLst>
          </p:cNvPr>
          <p:cNvSpPr txBox="1"/>
          <p:nvPr/>
        </p:nvSpPr>
        <p:spPr>
          <a:xfrm>
            <a:off x="8153400" y="447675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5032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55D0DC-150D-47D3-98CC-7F951A3182FD}"/>
              </a:ext>
            </a:extLst>
          </p:cNvPr>
          <p:cNvSpPr txBox="1"/>
          <p:nvPr/>
        </p:nvSpPr>
        <p:spPr>
          <a:xfrm>
            <a:off x="8305800" y="455295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38481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3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7C4700-9166-47F8-95CB-AA07E647D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47" y="1"/>
            <a:ext cx="8790549" cy="49625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ABD02F0-3E93-498C-B30A-AD5943733A91}"/>
              </a:ext>
            </a:extLst>
          </p:cNvPr>
          <p:cNvSpPr txBox="1"/>
          <p:nvPr/>
        </p:nvSpPr>
        <p:spPr>
          <a:xfrm>
            <a:off x="8686800" y="4705350"/>
            <a:ext cx="327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801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CEDCB6-1307-43B9-A1E4-181C5103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6" y="109886"/>
            <a:ext cx="8927708" cy="45954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1192B7-201C-4D57-9FE9-FC179268827B}"/>
              </a:ext>
            </a:extLst>
          </p:cNvPr>
          <p:cNvSpPr txBox="1"/>
          <p:nvPr/>
        </p:nvSpPr>
        <p:spPr>
          <a:xfrm>
            <a:off x="8229600" y="470535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804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A9F56A7-69B8-42D9-B6CC-529F7E88B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7" y="87160"/>
            <a:ext cx="8896913" cy="4969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45BB-3C90-4D93-808D-4FFAB119FA59}"/>
              </a:ext>
            </a:extLst>
          </p:cNvPr>
          <p:cNvSpPr txBox="1"/>
          <p:nvPr/>
        </p:nvSpPr>
        <p:spPr>
          <a:xfrm>
            <a:off x="3810000" y="447675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703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F1C8FC-2E5F-463E-B44E-F03311E1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72" y="180891"/>
            <a:ext cx="8588327" cy="4813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AFE10F-D9E2-4F52-A04C-16C009373610}"/>
              </a:ext>
            </a:extLst>
          </p:cNvPr>
          <p:cNvSpPr txBox="1"/>
          <p:nvPr/>
        </p:nvSpPr>
        <p:spPr>
          <a:xfrm>
            <a:off x="8001000" y="440055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69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93E2AA-89F7-4E37-AD1E-14F198C70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762871" cy="4953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93FBAB-E3C3-47CA-A720-E56A1697BDBD}"/>
              </a:ext>
            </a:extLst>
          </p:cNvPr>
          <p:cNvSpPr txBox="1"/>
          <p:nvPr/>
        </p:nvSpPr>
        <p:spPr>
          <a:xfrm>
            <a:off x="8534400" y="4577431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914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06E9B4-6EA5-4476-80D2-0FBA0EA91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2" y="196852"/>
            <a:ext cx="8904577" cy="48307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003A93-700F-453B-A609-244DCD2F6633}"/>
              </a:ext>
            </a:extLst>
          </p:cNvPr>
          <p:cNvSpPr txBox="1"/>
          <p:nvPr/>
        </p:nvSpPr>
        <p:spPr>
          <a:xfrm>
            <a:off x="8382000" y="470535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013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TD PP Template- blue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CTD PP Template- blue background</Template>
  <TotalTime>32</TotalTime>
  <Words>641</Words>
  <Application>Microsoft Office PowerPoint</Application>
  <PresentationFormat>On-screen Show (16:9)</PresentationFormat>
  <Paragraphs>230</Paragraphs>
  <Slides>31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CTD PP Template- blue background</vt:lpstr>
      <vt:lpstr>Acrobat Document</vt:lpstr>
      <vt:lpstr>Document</vt:lpstr>
      <vt:lpstr>PowerPoint Presentation</vt:lpstr>
      <vt:lpstr>PowerPoint Presentation</vt:lpstr>
      <vt:lpstr>EXECUTIVE DIRECTOR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CTD BOARD OF COMMISSIONERS MEETING</vt:lpstr>
      <vt:lpstr>CITYWIDE CONVENTION SALES YTD FY19/20 PRODUCTION RESULTS</vt:lpstr>
      <vt:lpstr>CITYWIDE CONVENTION BOOKED ROOM NIGHTS 2015-2025 CALENDAR YEAR ARRIVAL DATE</vt:lpstr>
      <vt:lpstr>ADOBE &amp; GSMA UPDATES</vt:lpstr>
      <vt:lpstr>CITYWIDE SALES LEAD ROOMNIGHTS</vt:lpstr>
      <vt:lpstr>MEETING &amp; EVENTS POST COVID-19 HEALTH &amp; SAFETY PROTOCOLS</vt:lpstr>
      <vt:lpstr>FIELD FINDINGS-HOTELS</vt:lpstr>
      <vt:lpstr>HEALTH SAFETY &amp; CLEANING INITIATIVES (SKIFT)</vt:lpstr>
      <vt:lpstr>TRAVEL INDUSTRY RECOVERY GUIDELINES (SKIFT) </vt:lpstr>
      <vt:lpstr>PowerPoint Presentation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Los Angeles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DIRECTOR REPORT</dc:title>
  <dc:creator>Windows User</dc:creator>
  <cp:lastModifiedBy>Windows User</cp:lastModifiedBy>
  <cp:revision>16</cp:revision>
  <cp:lastPrinted>2020-06-02T18:03:39Z</cp:lastPrinted>
  <dcterms:created xsi:type="dcterms:W3CDTF">2019-10-28T18:44:43Z</dcterms:created>
  <dcterms:modified xsi:type="dcterms:W3CDTF">2020-06-02T18:13:10Z</dcterms:modified>
</cp:coreProperties>
</file>